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08" y="-1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4" name="Titolo 13"/>
          <p:cNvSpPr>
            <a:spLocks noGrp="1"/>
          </p:cNvSpPr>
          <p:nvPr>
            <p:ph type="ctrTitle"/>
          </p:nvPr>
        </p:nvSpPr>
        <p:spPr>
          <a:xfrm>
            <a:off x="1432560" y="359898"/>
            <a:ext cx="7406640" cy="1472184"/>
          </a:xfrm>
        </p:spPr>
        <p:txBody>
          <a:bodyPr anchor="b"/>
          <a:lstStyle>
            <a:lvl1pPr algn="l">
              <a:defRPr/>
            </a:lvl1pPr>
            <a:extLst/>
          </a:lstStyle>
          <a:p>
            <a:r>
              <a:rPr kumimoji="0" lang="it-IT" smtClean="0"/>
              <a:t>Fare clic per modificare lo stile del titolo</a:t>
            </a:r>
            <a:endParaRPr kumimoji="0" lang="en-US"/>
          </a:p>
        </p:txBody>
      </p:sp>
      <p:sp>
        <p:nvSpPr>
          <p:cNvPr id="22" name="Sottotito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7" name="Segnaposto data 6"/>
          <p:cNvSpPr>
            <a:spLocks noGrp="1"/>
          </p:cNvSpPr>
          <p:nvPr>
            <p:ph type="dt" sz="half" idx="10"/>
          </p:nvPr>
        </p:nvSpPr>
        <p:spPr/>
        <p:txBody>
          <a:bodyPr/>
          <a:lstStyle>
            <a:extLst/>
          </a:lstStyle>
          <a:p>
            <a:fld id="{6A7F9030-1B26-48AC-8BBC-8C6E308460A9}" type="datetimeFigureOut">
              <a:rPr lang="it-IT" smtClean="0"/>
              <a:pPr/>
              <a:t>11/12/2016</a:t>
            </a:fld>
            <a:endParaRPr lang="it-IT"/>
          </a:p>
        </p:txBody>
      </p:sp>
      <p:sp>
        <p:nvSpPr>
          <p:cNvPr id="20" name="Segnaposto piè di pagina 19"/>
          <p:cNvSpPr>
            <a:spLocks noGrp="1"/>
          </p:cNvSpPr>
          <p:nvPr>
            <p:ph type="ftr" sz="quarter" idx="11"/>
          </p:nvPr>
        </p:nvSpPr>
        <p:spPr/>
        <p:txBody>
          <a:bodyPr/>
          <a:lstStyle>
            <a:extLst/>
          </a:lstStyle>
          <a:p>
            <a:endParaRPr lang="it-IT"/>
          </a:p>
        </p:txBody>
      </p:sp>
      <p:sp>
        <p:nvSpPr>
          <p:cNvPr id="10" name="Segnaposto numero diapositiva 9"/>
          <p:cNvSpPr>
            <a:spLocks noGrp="1"/>
          </p:cNvSpPr>
          <p:nvPr>
            <p:ph type="sldNum" sz="quarter" idx="12"/>
          </p:nvPr>
        </p:nvSpPr>
        <p:spPr/>
        <p:txBody>
          <a:bodyPr/>
          <a:lstStyle>
            <a:extLst/>
          </a:lstStyle>
          <a:p>
            <a:fld id="{0ABEC5C8-0C20-42F2-8793-2FA49A3FB7C0}" type="slidenum">
              <a:rPr lang="it-IT" smtClean="0"/>
              <a:pPr/>
              <a:t>‹N›</a:t>
            </a:fld>
            <a:endParaRPr lang="it-IT"/>
          </a:p>
        </p:txBody>
      </p:sp>
      <p:sp>
        <p:nvSpPr>
          <p:cNvPr id="8" name="Oval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6A7F9030-1B26-48AC-8BBC-8C6E308460A9}" type="datetimeFigureOut">
              <a:rPr lang="it-IT" smtClean="0"/>
              <a:pPr/>
              <a:t>11/12/2016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0ABEC5C8-0C20-42F2-8793-2FA49A3FB7C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274639"/>
            <a:ext cx="1828800" cy="5851525"/>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1143000" y="274640"/>
            <a:ext cx="55626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6A7F9030-1B26-48AC-8BBC-8C6E308460A9}" type="datetimeFigureOut">
              <a:rPr lang="it-IT" smtClean="0"/>
              <a:pPr/>
              <a:t>11/12/2016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0ABEC5C8-0C20-42F2-8793-2FA49A3FB7C0}"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6A7F9030-1B26-48AC-8BBC-8C6E308460A9}" type="datetimeFigureOut">
              <a:rPr lang="it-IT" smtClean="0"/>
              <a:pPr/>
              <a:t>11/12/2016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0ABEC5C8-0C20-42F2-8793-2FA49A3FB7C0}"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ttango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6A7F9030-1B26-48AC-8BBC-8C6E308460A9}" type="datetimeFigureOut">
              <a:rPr lang="it-IT" smtClean="0"/>
              <a:pPr/>
              <a:t>11/12/2016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0ABEC5C8-0C20-42F2-8793-2FA49A3FB7C0}" type="slidenum">
              <a:rPr lang="it-IT" smtClean="0"/>
              <a:pPr/>
              <a:t>‹N›</a:t>
            </a:fld>
            <a:endParaRPr lang="it-IT"/>
          </a:p>
        </p:txBody>
      </p:sp>
      <p:sp>
        <p:nvSpPr>
          <p:cNvPr id="10" name="Rettango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6A7F9030-1B26-48AC-8BBC-8C6E308460A9}" type="datetimeFigureOut">
              <a:rPr lang="it-IT" smtClean="0"/>
              <a:pPr/>
              <a:t>11/12/2016</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0ABEC5C8-0C20-42F2-8793-2FA49A3FB7C0}"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6A7F9030-1B26-48AC-8BBC-8C6E308460A9}" type="datetimeFigureOut">
              <a:rPr lang="it-IT" smtClean="0"/>
              <a:pPr/>
              <a:t>11/12/2016</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0ABEC5C8-0C20-42F2-8793-2FA49A3FB7C0}"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nchor="ct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6A7F9030-1B26-48AC-8BBC-8C6E308460A9}" type="datetimeFigureOut">
              <a:rPr lang="it-IT" smtClean="0"/>
              <a:pPr/>
              <a:t>11/12/2016</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0ABEC5C8-0C20-42F2-8793-2FA49A3FB7C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ttango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egnaposto data 1"/>
          <p:cNvSpPr>
            <a:spLocks noGrp="1"/>
          </p:cNvSpPr>
          <p:nvPr>
            <p:ph type="dt" sz="half" idx="10"/>
          </p:nvPr>
        </p:nvSpPr>
        <p:spPr/>
        <p:txBody>
          <a:bodyPr/>
          <a:lstStyle>
            <a:extLst/>
          </a:lstStyle>
          <a:p>
            <a:fld id="{6A7F9030-1B26-48AC-8BBC-8C6E308460A9}" type="datetimeFigureOut">
              <a:rPr lang="it-IT" smtClean="0"/>
              <a:pPr/>
              <a:t>11/12/2016</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0ABEC5C8-0C20-42F2-8793-2FA49A3FB7C0}" type="slidenum">
              <a:rPr lang="it-IT" smtClean="0"/>
              <a:pPr/>
              <a:t>‹N›</a:t>
            </a:fld>
            <a:endParaRPr lang="it-IT"/>
          </a:p>
        </p:txBody>
      </p:sp>
      <p:sp>
        <p:nvSpPr>
          <p:cNvPr id="6" name="Rettango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6A7F9030-1B26-48AC-8BBC-8C6E308460A9}" type="datetimeFigureOut">
              <a:rPr lang="it-IT" smtClean="0"/>
              <a:pPr/>
              <a:t>11/12/2016</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0ABEC5C8-0C20-42F2-8793-2FA49A3FB7C0}"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extLst/>
          </a:lstStyle>
          <a:p>
            <a:fld id="{6A7F9030-1B26-48AC-8BBC-8C6E308460A9}" type="datetimeFigureOut">
              <a:rPr lang="it-IT" smtClean="0"/>
              <a:pPr/>
              <a:t>11/12/2016</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0ABEC5C8-0C20-42F2-8793-2FA49A3FB7C0}" type="slidenum">
              <a:rPr lang="it-IT" smtClean="0"/>
              <a:pPr/>
              <a:t>‹N›</a:t>
            </a:fld>
            <a:endParaRPr lang="it-IT"/>
          </a:p>
        </p:txBody>
      </p:sp>
      <p:sp>
        <p:nvSpPr>
          <p:cNvPr id="8" name="Rettango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egnaposto immagin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it-IT" smtClean="0"/>
              <a:t>Fare clic sull'icona per inserire un'immagine</a:t>
            </a:r>
            <a:endParaRPr kumimoji="0" lang="en-US" dirty="0"/>
          </a:p>
        </p:txBody>
      </p:sp>
      <p:sp>
        <p:nvSpPr>
          <p:cNvPr id="9" name="Elaborazione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Elaborazione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egnaposto tes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nello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ttango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Segnaposto tito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it-IT" smtClean="0"/>
              <a:t>Fare clic per modificare lo stile del titolo</a:t>
            </a:r>
            <a:endParaRPr kumimoji="0" lang="en-US"/>
          </a:p>
        </p:txBody>
      </p:sp>
      <p:sp>
        <p:nvSpPr>
          <p:cNvPr id="9" name="Segnaposto tes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A7F9030-1B26-48AC-8BBC-8C6E308460A9}" type="datetimeFigureOut">
              <a:rPr lang="it-IT" smtClean="0"/>
              <a:pPr/>
              <a:t>11/12/2016</a:t>
            </a:fld>
            <a:endParaRPr lang="it-IT"/>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t-IT"/>
          </a:p>
        </p:txBody>
      </p:sp>
      <p:sp>
        <p:nvSpPr>
          <p:cNvPr id="22" name="Segnaposto numero diapos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ABEC5C8-0C20-42F2-8793-2FA49A3FB7C0}" type="slidenum">
              <a:rPr lang="it-IT" smtClean="0"/>
              <a:pPr/>
              <a:t>‹N›</a:t>
            </a:fld>
            <a:endParaRPr lang="it-IT"/>
          </a:p>
        </p:txBody>
      </p:sp>
      <p:sp>
        <p:nvSpPr>
          <p:cNvPr id="15" name="Rettango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32560" y="1857364"/>
            <a:ext cx="7406640" cy="3357586"/>
          </a:xfrm>
        </p:spPr>
        <p:txBody>
          <a:bodyPr>
            <a:noAutofit/>
          </a:bodyPr>
          <a:lstStyle/>
          <a:p>
            <a:r>
              <a:rPr lang="it-IT" sz="5400" dirty="0" smtClean="0"/>
              <a:t>La </a:t>
            </a:r>
            <a:r>
              <a:rPr lang="it-IT" sz="5400" dirty="0" smtClean="0"/>
              <a:t>Lingua </a:t>
            </a:r>
            <a:r>
              <a:rPr lang="it-IT" sz="5400" dirty="0" smtClean="0"/>
              <a:t>Straniera nella Scuola dell’Infanzia</a:t>
            </a:r>
            <a:endParaRPr lang="it-IT" sz="5400" dirty="0"/>
          </a:p>
        </p:txBody>
      </p:sp>
      <p:sp>
        <p:nvSpPr>
          <p:cNvPr id="3" name="Sottotitolo 2"/>
          <p:cNvSpPr>
            <a:spLocks noGrp="1"/>
          </p:cNvSpPr>
          <p:nvPr>
            <p:ph type="subTitle" idx="1"/>
          </p:nvPr>
        </p:nvSpPr>
        <p:spPr>
          <a:xfrm>
            <a:off x="1737360" y="500042"/>
            <a:ext cx="7406640" cy="857256"/>
          </a:xfrm>
        </p:spPr>
        <p:txBody>
          <a:bodyPr>
            <a:normAutofit/>
          </a:bodyPr>
          <a:lstStyle/>
          <a:p>
            <a:endParaRPr lang="it-IT"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5608" y="428604"/>
            <a:ext cx="7498080" cy="2643206"/>
          </a:xfrm>
        </p:spPr>
        <p:txBody>
          <a:bodyPr>
            <a:normAutofit/>
          </a:bodyPr>
          <a:lstStyle/>
          <a:p>
            <a:r>
              <a:rPr lang="it-IT" sz="5400" dirty="0" smtClean="0"/>
              <a:t>Chi deve insegnare la L2 nella Scuola dell’Infanzia?</a:t>
            </a:r>
            <a:endParaRPr lang="it-IT" sz="5400" dirty="0"/>
          </a:p>
        </p:txBody>
      </p:sp>
      <p:sp>
        <p:nvSpPr>
          <p:cNvPr id="3" name="Segnaposto contenuto 2"/>
          <p:cNvSpPr>
            <a:spLocks noGrp="1"/>
          </p:cNvSpPr>
          <p:nvPr>
            <p:ph idx="1"/>
          </p:nvPr>
        </p:nvSpPr>
        <p:spPr>
          <a:xfrm>
            <a:off x="1435608" y="3571876"/>
            <a:ext cx="7498080" cy="2676524"/>
          </a:xfrm>
        </p:spPr>
        <p:txBody>
          <a:bodyPr>
            <a:normAutofit fontScale="85000" lnSpcReduction="20000"/>
          </a:bodyPr>
          <a:lstStyle/>
          <a:p>
            <a:r>
              <a:rPr lang="it-IT" dirty="0" smtClean="0"/>
              <a:t>“L’importanza della dimensione relazionale e quotidiana nelle esperienze di avvicinamento alla lingua inglese nella scuola dell’infanzia, alla luce della recente letteratura sull’acquisizione della seconda lingua, vede la centralità dell’insegnante di sezione competente in L2, più che dell’insegnante madrelingua esterno alla scuola.”     </a:t>
            </a:r>
            <a:r>
              <a:rPr lang="it-IT" i="1" dirty="0" smtClean="0"/>
              <a:t>Licia </a:t>
            </a:r>
            <a:r>
              <a:rPr lang="it-IT" i="1" dirty="0" err="1" smtClean="0"/>
              <a:t>Masoni</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Righ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400" dirty="0" smtClean="0"/>
              <a:t>Esempi Pratici</a:t>
            </a:r>
            <a:endParaRPr lang="it-IT" sz="4400" dirty="0"/>
          </a:p>
        </p:txBody>
      </p:sp>
      <p:sp>
        <p:nvSpPr>
          <p:cNvPr id="3" name="Segnaposto contenuto 2"/>
          <p:cNvSpPr>
            <a:spLocks noGrp="1"/>
          </p:cNvSpPr>
          <p:nvPr>
            <p:ph idx="1"/>
          </p:nvPr>
        </p:nvSpPr>
        <p:spPr>
          <a:xfrm>
            <a:off x="1435608" y="2285992"/>
            <a:ext cx="7498080" cy="3962408"/>
          </a:xfrm>
        </p:spPr>
        <p:txBody>
          <a:bodyPr>
            <a:normAutofit/>
          </a:bodyPr>
          <a:lstStyle/>
          <a:p>
            <a:r>
              <a:rPr lang="it-IT" sz="3600" dirty="0" smtClean="0"/>
              <a:t>Progetto Happy English</a:t>
            </a:r>
          </a:p>
          <a:p>
            <a:r>
              <a:rPr lang="it-IT" sz="3600" dirty="0" smtClean="0"/>
              <a:t>Format </a:t>
            </a:r>
            <a:r>
              <a:rPr lang="it-IT" sz="3600" dirty="0" err="1" smtClean="0"/>
              <a:t>Hocus</a:t>
            </a:r>
            <a:r>
              <a:rPr lang="it-IT" sz="3600" dirty="0" smtClean="0"/>
              <a:t> and Lotus</a:t>
            </a:r>
            <a:endParaRPr lang="it-IT"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5608" y="357166"/>
            <a:ext cx="7498080" cy="1714512"/>
          </a:xfrm>
        </p:spPr>
        <p:txBody>
          <a:bodyPr>
            <a:noAutofit/>
          </a:bodyPr>
          <a:lstStyle/>
          <a:p>
            <a:r>
              <a:rPr lang="it-IT" sz="4400" dirty="0" smtClean="0"/>
              <a:t>Perché imparare una lingua straniera nella Scuola dell’Infanzia?</a:t>
            </a:r>
            <a:endParaRPr lang="it-IT" sz="4400" dirty="0"/>
          </a:p>
        </p:txBody>
      </p:sp>
      <p:sp>
        <p:nvSpPr>
          <p:cNvPr id="3" name="Segnaposto contenuto 2"/>
          <p:cNvSpPr>
            <a:spLocks noGrp="1"/>
          </p:cNvSpPr>
          <p:nvPr>
            <p:ph idx="1"/>
          </p:nvPr>
        </p:nvSpPr>
        <p:spPr>
          <a:xfrm>
            <a:off x="1435608" y="2714620"/>
            <a:ext cx="7498080" cy="3533780"/>
          </a:xfrm>
        </p:spPr>
        <p:txBody>
          <a:bodyPr>
            <a:normAutofit/>
          </a:bodyPr>
          <a:lstStyle/>
          <a:p>
            <a:r>
              <a:rPr lang="it-IT" sz="3600" dirty="0" smtClean="0"/>
              <a:t>Per stimolare lo sviluppo cognitivo</a:t>
            </a:r>
          </a:p>
          <a:p>
            <a:r>
              <a:rPr lang="it-IT" sz="3600" dirty="0" smtClean="0"/>
              <a:t>Per avviare alla comprensione di altre culture</a:t>
            </a:r>
          </a:p>
          <a:p>
            <a:r>
              <a:rPr lang="it-IT" sz="3600" dirty="0" smtClean="0"/>
              <a:t>Per facilitare la comunicazione con l’altro</a:t>
            </a:r>
            <a:endParaRPr lang="it-IT"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4400" dirty="0" smtClean="0"/>
              <a:t>Quali sono i presupposti neurologici e ambientali?</a:t>
            </a:r>
            <a:endParaRPr lang="it-IT" sz="4400" dirty="0"/>
          </a:p>
        </p:txBody>
      </p:sp>
      <p:sp>
        <p:nvSpPr>
          <p:cNvPr id="3" name="Segnaposto contenuto 2"/>
          <p:cNvSpPr>
            <a:spLocks noGrp="1"/>
          </p:cNvSpPr>
          <p:nvPr>
            <p:ph idx="1"/>
          </p:nvPr>
        </p:nvSpPr>
        <p:spPr>
          <a:xfrm>
            <a:off x="1435608" y="2143116"/>
            <a:ext cx="7498080" cy="4105284"/>
          </a:xfrm>
        </p:spPr>
        <p:txBody>
          <a:bodyPr>
            <a:normAutofit/>
          </a:bodyPr>
          <a:lstStyle/>
          <a:p>
            <a:r>
              <a:rPr lang="it-IT" sz="3600" dirty="0" smtClean="0"/>
              <a:t>Si evidenziano aree cerebrali preposte</a:t>
            </a:r>
          </a:p>
          <a:p>
            <a:r>
              <a:rPr lang="it-IT" sz="3600" dirty="0" smtClean="0"/>
              <a:t>Esiste un periodo critico </a:t>
            </a:r>
          </a:p>
          <a:p>
            <a:r>
              <a:rPr lang="it-IT" sz="3600" dirty="0" smtClean="0"/>
              <a:t>Influiscono molteplici fattori ambientali</a:t>
            </a:r>
          </a:p>
          <a:p>
            <a:endParaRPr lang="it-IT"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5608" y="357166"/>
            <a:ext cx="7498080" cy="2357454"/>
          </a:xfrm>
        </p:spPr>
        <p:txBody>
          <a:bodyPr>
            <a:normAutofit/>
          </a:bodyPr>
          <a:lstStyle/>
          <a:p>
            <a:r>
              <a:rPr lang="it-IT" sz="4400" dirty="0" smtClean="0"/>
              <a:t>Di quali differenze tra apprendimento di L1 e di L2 bisogna tenere conto?</a:t>
            </a:r>
            <a:endParaRPr lang="it-IT" sz="4400" dirty="0"/>
          </a:p>
        </p:txBody>
      </p:sp>
      <p:sp>
        <p:nvSpPr>
          <p:cNvPr id="3" name="Segnaposto contenuto 2"/>
          <p:cNvSpPr>
            <a:spLocks noGrp="1"/>
          </p:cNvSpPr>
          <p:nvPr>
            <p:ph idx="1"/>
          </p:nvPr>
        </p:nvSpPr>
        <p:spPr>
          <a:xfrm>
            <a:off x="1435608" y="3286124"/>
            <a:ext cx="7498080" cy="2962276"/>
          </a:xfrm>
        </p:spPr>
        <p:txBody>
          <a:bodyPr>
            <a:normAutofit/>
          </a:bodyPr>
          <a:lstStyle/>
          <a:p>
            <a:r>
              <a:rPr lang="it-IT" sz="3600" dirty="0" smtClean="0"/>
              <a:t>Apprendimento spontaneo di L1 e insegnamento di L2</a:t>
            </a:r>
          </a:p>
          <a:p>
            <a:r>
              <a:rPr lang="it-IT" sz="3600" dirty="0" smtClean="0"/>
              <a:t>Tempi di esposizione diversi</a:t>
            </a:r>
            <a:endParaRPr lang="it-IT"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638"/>
            <a:ext cx="7498080" cy="1368412"/>
          </a:xfrm>
        </p:spPr>
        <p:txBody>
          <a:bodyPr>
            <a:noAutofit/>
          </a:bodyPr>
          <a:lstStyle/>
          <a:p>
            <a:r>
              <a:rPr lang="it-IT" sz="4400" dirty="0" smtClean="0"/>
              <a:t>Quali sono invece i meccanismi comuni?</a:t>
            </a:r>
            <a:endParaRPr lang="it-IT" sz="4400" dirty="0"/>
          </a:p>
        </p:txBody>
      </p:sp>
      <p:sp>
        <p:nvSpPr>
          <p:cNvPr id="3" name="Segnaposto contenuto 2"/>
          <p:cNvSpPr>
            <a:spLocks noGrp="1"/>
          </p:cNvSpPr>
          <p:nvPr>
            <p:ph idx="1"/>
          </p:nvPr>
        </p:nvSpPr>
        <p:spPr>
          <a:xfrm>
            <a:off x="1435608" y="2571744"/>
            <a:ext cx="7498080" cy="3676656"/>
          </a:xfrm>
        </p:spPr>
        <p:txBody>
          <a:bodyPr>
            <a:normAutofit/>
          </a:bodyPr>
          <a:lstStyle/>
          <a:p>
            <a:r>
              <a:rPr lang="it-IT" sz="3600" dirty="0" smtClean="0"/>
              <a:t>Sequenza di apprendimento:</a:t>
            </a:r>
          </a:p>
          <a:p>
            <a:endParaRPr lang="it-IT" sz="3600" dirty="0" smtClean="0"/>
          </a:p>
          <a:p>
            <a:r>
              <a:rPr lang="it-IT" sz="3600" dirty="0" smtClean="0"/>
              <a:t>COMPRENSIONE</a:t>
            </a:r>
          </a:p>
          <a:p>
            <a:r>
              <a:rPr lang="it-IT" sz="3600" dirty="0" smtClean="0"/>
              <a:t>ASSIMILAZIONE</a:t>
            </a:r>
          </a:p>
          <a:p>
            <a:r>
              <a:rPr lang="it-IT" sz="3600" dirty="0" smtClean="0"/>
              <a:t>PRODUZIONE</a:t>
            </a:r>
            <a:endParaRPr lang="it-IT"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2"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2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3">
                                            <p:txEl>
                                              <p:pRg st="2" end="2"/>
                                            </p:txEl>
                                          </p:spTgt>
                                        </p:tgtEl>
                                        <p:attrNameLst>
                                          <p:attrName>ppt_y</p:attrName>
                                        </p:attrNameLst>
                                      </p:cBhvr>
                                      <p:tavLst>
                                        <p:tav tm="0">
                                          <p:val>
                                            <p:strVal val="#ppt_y"/>
                                          </p:val>
                                        </p:tav>
                                        <p:tav tm="100000">
                                          <p:val>
                                            <p:strVal val="#ppt_y"/>
                                          </p:val>
                                        </p:tav>
                                      </p:tavLst>
                                    </p:anim>
                                  </p:childTnLst>
                                </p:cTn>
                              </p:par>
                              <p:par>
                                <p:cTn id="15" presetID="7" presetClass="entr" presetSubtype="2"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2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8" dur="2000" fill="hold"/>
                                        <p:tgtEl>
                                          <p:spTgt spid="3">
                                            <p:txEl>
                                              <p:pRg st="3" end="3"/>
                                            </p:txEl>
                                          </p:spTgt>
                                        </p:tgtEl>
                                        <p:attrNameLst>
                                          <p:attrName>ppt_y</p:attrName>
                                        </p:attrNameLst>
                                      </p:cBhvr>
                                      <p:tavLst>
                                        <p:tav tm="0">
                                          <p:val>
                                            <p:strVal val="#ppt_y"/>
                                          </p:val>
                                        </p:tav>
                                        <p:tav tm="100000">
                                          <p:val>
                                            <p:strVal val="#ppt_y"/>
                                          </p:val>
                                        </p:tav>
                                      </p:tavLst>
                                    </p:anim>
                                  </p:childTnLst>
                                </p:cTn>
                              </p:par>
                              <p:par>
                                <p:cTn id="19" presetID="7" presetClass="entr" presetSubtype="2"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2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2" dur="2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4400" dirty="0" smtClean="0"/>
              <a:t>Bisogna distinguere tra lingua orale e lingua scritta?</a:t>
            </a:r>
            <a:endParaRPr lang="it-IT" sz="4400" dirty="0"/>
          </a:p>
        </p:txBody>
      </p:sp>
      <p:sp>
        <p:nvSpPr>
          <p:cNvPr id="3" name="Segnaposto contenuto 2"/>
          <p:cNvSpPr>
            <a:spLocks noGrp="1"/>
          </p:cNvSpPr>
          <p:nvPr>
            <p:ph idx="1"/>
          </p:nvPr>
        </p:nvSpPr>
        <p:spPr>
          <a:xfrm>
            <a:off x="1435608" y="2786058"/>
            <a:ext cx="7498080" cy="3462342"/>
          </a:xfrm>
        </p:spPr>
        <p:txBody>
          <a:bodyPr>
            <a:normAutofit/>
          </a:bodyPr>
          <a:lstStyle/>
          <a:p>
            <a:r>
              <a:rPr lang="it-IT" sz="3600" dirty="0" smtClean="0"/>
              <a:t>Ricorso esclusivo a lingua ORALE</a:t>
            </a:r>
            <a:endParaRPr lang="it-IT"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638"/>
            <a:ext cx="7498080" cy="1654164"/>
          </a:xfrm>
        </p:spPr>
        <p:txBody>
          <a:bodyPr>
            <a:noAutofit/>
          </a:bodyPr>
          <a:lstStyle/>
          <a:p>
            <a:r>
              <a:rPr lang="it-IT" sz="4400" dirty="0" smtClean="0"/>
              <a:t>Quale ruolo riveste la motivazione?</a:t>
            </a:r>
            <a:endParaRPr lang="it-IT" sz="4400" dirty="0"/>
          </a:p>
        </p:txBody>
      </p:sp>
      <p:sp>
        <p:nvSpPr>
          <p:cNvPr id="3" name="Segnaposto contenuto 2"/>
          <p:cNvSpPr>
            <a:spLocks noGrp="1"/>
          </p:cNvSpPr>
          <p:nvPr>
            <p:ph idx="1"/>
          </p:nvPr>
        </p:nvSpPr>
        <p:spPr>
          <a:xfrm>
            <a:off x="1435608" y="2357430"/>
            <a:ext cx="7498080" cy="3890970"/>
          </a:xfrm>
        </p:spPr>
        <p:txBody>
          <a:bodyPr>
            <a:normAutofit/>
          </a:bodyPr>
          <a:lstStyle/>
          <a:p>
            <a:r>
              <a:rPr lang="it-IT" sz="3600" dirty="0" smtClean="0"/>
              <a:t>Motivazione intrinseca alle strutture mentali del bambino</a:t>
            </a:r>
          </a:p>
          <a:p>
            <a:r>
              <a:rPr lang="it-IT" sz="3600" dirty="0" smtClean="0"/>
              <a:t>Lingua come mezzo per:</a:t>
            </a:r>
          </a:p>
          <a:p>
            <a:r>
              <a:rPr lang="it-IT" sz="3600" dirty="0" smtClean="0"/>
              <a:t>* Entrare in relazione con l’altro</a:t>
            </a:r>
          </a:p>
          <a:p>
            <a:r>
              <a:rPr lang="it-IT" sz="3600" dirty="0" smtClean="0"/>
              <a:t>* Indagare la realtà circostante</a:t>
            </a:r>
          </a:p>
          <a:p>
            <a:r>
              <a:rPr lang="it-IT" sz="3600" dirty="0" smtClean="0"/>
              <a:t>* Esprimersi creativamente</a:t>
            </a:r>
            <a:endParaRPr lang="it-IT"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2"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2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400" dirty="0" smtClean="0"/>
              <a:t>Come attivare la motivazione?</a:t>
            </a:r>
            <a:endParaRPr lang="it-IT" sz="4400" dirty="0"/>
          </a:p>
        </p:txBody>
      </p:sp>
      <p:sp>
        <p:nvSpPr>
          <p:cNvPr id="3" name="Segnaposto contenuto 2"/>
          <p:cNvSpPr>
            <a:spLocks noGrp="1"/>
          </p:cNvSpPr>
          <p:nvPr>
            <p:ph idx="1"/>
          </p:nvPr>
        </p:nvSpPr>
        <p:spPr>
          <a:xfrm>
            <a:off x="1435608" y="1928802"/>
            <a:ext cx="7498080" cy="4319598"/>
          </a:xfrm>
        </p:spPr>
        <p:txBody>
          <a:bodyPr>
            <a:normAutofit/>
          </a:bodyPr>
          <a:lstStyle/>
          <a:p>
            <a:r>
              <a:rPr lang="it-IT" sz="3600" dirty="0" err="1" smtClean="0"/>
              <a:t>Problem</a:t>
            </a:r>
            <a:r>
              <a:rPr lang="it-IT" sz="3600" dirty="0" smtClean="0"/>
              <a:t> </a:t>
            </a:r>
            <a:r>
              <a:rPr lang="it-IT" sz="3600" dirty="0" err="1" smtClean="0"/>
              <a:t>solving</a:t>
            </a:r>
            <a:endParaRPr lang="it-IT" sz="3600" dirty="0" smtClean="0"/>
          </a:p>
          <a:p>
            <a:r>
              <a:rPr lang="it-IT" sz="3600" dirty="0" smtClean="0"/>
              <a:t>Tecniche ludiche</a:t>
            </a:r>
          </a:p>
          <a:p>
            <a:r>
              <a:rPr lang="it-IT" sz="3600" dirty="0" smtClean="0"/>
              <a:t>Drammatizzazione </a:t>
            </a:r>
          </a:p>
          <a:p>
            <a:r>
              <a:rPr lang="it-IT" sz="3600" dirty="0" smtClean="0"/>
              <a:t>Coinvolgimento dei genitori</a:t>
            </a:r>
          </a:p>
          <a:p>
            <a:r>
              <a:rPr lang="it-IT" sz="3600" dirty="0" smtClean="0"/>
              <a:t>Tecnologie informatiche</a:t>
            </a:r>
            <a:endParaRPr lang="it-IT"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2"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2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638"/>
            <a:ext cx="7498080" cy="2082792"/>
          </a:xfrm>
        </p:spPr>
        <p:txBody>
          <a:bodyPr>
            <a:normAutofit fontScale="90000"/>
          </a:bodyPr>
          <a:lstStyle/>
          <a:p>
            <a:r>
              <a:rPr lang="it-IT" sz="4400" dirty="0" smtClean="0"/>
              <a:t>Come si sviluppano le fasi dell’apprendimento della L2 nel bambino della Scuola dell’Infanzia?</a:t>
            </a:r>
            <a:endParaRPr lang="it-IT" sz="4400" dirty="0"/>
          </a:p>
        </p:txBody>
      </p:sp>
      <p:sp>
        <p:nvSpPr>
          <p:cNvPr id="3" name="Segnaposto contenuto 2"/>
          <p:cNvSpPr>
            <a:spLocks noGrp="1"/>
          </p:cNvSpPr>
          <p:nvPr>
            <p:ph idx="1"/>
          </p:nvPr>
        </p:nvSpPr>
        <p:spPr>
          <a:xfrm>
            <a:off x="1435608" y="2786058"/>
            <a:ext cx="7498080" cy="3462342"/>
          </a:xfrm>
        </p:spPr>
        <p:txBody>
          <a:bodyPr>
            <a:normAutofit lnSpcReduction="10000"/>
          </a:bodyPr>
          <a:lstStyle/>
          <a:p>
            <a:r>
              <a:rPr lang="it-IT" dirty="0" smtClean="0"/>
              <a:t>Comprensione:  tempi lunghi, esposizione crescente, ascolto, audiovisivi</a:t>
            </a:r>
          </a:p>
          <a:p>
            <a:r>
              <a:rPr lang="it-IT" dirty="0" smtClean="0"/>
              <a:t>Assimilazione : ripetizione, flash </a:t>
            </a:r>
            <a:r>
              <a:rPr lang="it-IT" dirty="0" err="1" smtClean="0"/>
              <a:t>cards</a:t>
            </a:r>
            <a:r>
              <a:rPr lang="it-IT" dirty="0" smtClean="0"/>
              <a:t>, cd e video, canzoni, </a:t>
            </a:r>
            <a:r>
              <a:rPr lang="it-IT" dirty="0" err="1" smtClean="0"/>
              <a:t>role</a:t>
            </a:r>
            <a:r>
              <a:rPr lang="it-IT" dirty="0" smtClean="0"/>
              <a:t> </a:t>
            </a:r>
            <a:r>
              <a:rPr lang="it-IT" dirty="0" err="1" smtClean="0"/>
              <a:t>plays</a:t>
            </a:r>
            <a:r>
              <a:rPr lang="it-IT" dirty="0" smtClean="0"/>
              <a:t>, giochi in genere</a:t>
            </a:r>
          </a:p>
          <a:p>
            <a:r>
              <a:rPr lang="it-IT" dirty="0" smtClean="0"/>
              <a:t>Verifica della Produzione: osservazione, gioco, produzione richiesta ridotta</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3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3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3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3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zio">
  <a:themeElements>
    <a:clrScheme name="Solstiz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45</TotalTime>
  <Words>276</Words>
  <Application>Microsoft Office PowerPoint</Application>
  <PresentationFormat>Presentazione su schermo (4:3)</PresentationFormat>
  <Paragraphs>41</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Solstizio</vt:lpstr>
      <vt:lpstr>La Lingua Straniera nella Scuola dell’Infanzia</vt:lpstr>
      <vt:lpstr>Perché imparare una lingua straniera nella Scuola dell’Infanzia?</vt:lpstr>
      <vt:lpstr>Quali sono i presupposti neurologici e ambientali?</vt:lpstr>
      <vt:lpstr>Di quali differenze tra apprendimento di L1 e di L2 bisogna tenere conto?</vt:lpstr>
      <vt:lpstr>Quali sono invece i meccanismi comuni?</vt:lpstr>
      <vt:lpstr>Bisogna distinguere tra lingua orale e lingua scritta?</vt:lpstr>
      <vt:lpstr>Quale ruolo riveste la motivazione?</vt:lpstr>
      <vt:lpstr>Come attivare la motivazione?</vt:lpstr>
      <vt:lpstr>Come si sviluppano le fasi dell’apprendimento della L2 nel bambino della Scuola dell’Infanzia?</vt:lpstr>
      <vt:lpstr>Chi deve insegnare la L2 nella Scuola dell’Infanzia?</vt:lpstr>
      <vt:lpstr>Esempi Pratici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lingua Straniera nella Scuola dell’Infanzia</dc:title>
  <dc:creator>.</dc:creator>
  <cp:lastModifiedBy>.</cp:lastModifiedBy>
  <cp:revision>6</cp:revision>
  <dcterms:created xsi:type="dcterms:W3CDTF">2016-12-11T17:47:12Z</dcterms:created>
  <dcterms:modified xsi:type="dcterms:W3CDTF">2016-12-11T18:33:52Z</dcterms:modified>
</cp:coreProperties>
</file>